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8" r:id="rId11"/>
    <p:sldId id="265" r:id="rId12"/>
    <p:sldId id="271" r:id="rId13"/>
    <p:sldId id="272" r:id="rId14"/>
    <p:sldId id="273" r:id="rId15"/>
    <p:sldId id="274" r:id="rId16"/>
    <p:sldId id="276" r:id="rId17"/>
    <p:sldId id="275" r:id="rId18"/>
    <p:sldId id="279" r:id="rId19"/>
    <p:sldId id="280" r:id="rId20"/>
    <p:sldId id="281" r:id="rId21"/>
    <p:sldId id="282" r:id="rId22"/>
    <p:sldId id="267" r:id="rId23"/>
  </p:sldIdLst>
  <p:sldSz cx="18288000" cy="10287000"/>
  <p:notesSz cx="6858000" cy="9144000"/>
  <p:embeddedFontLst>
    <p:embeddedFont>
      <p:font typeface="Ope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78D1C-A693-4CCA-BD57-851D91806C93}" type="datetimeFigureOut">
              <a:rPr lang="fr-FR" smtClean="0"/>
              <a:t>23/10/2024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08032-FFE8-47A3-9D77-FB88E941F1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55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08032-FFE8-47A3-9D77-FB88E941F1A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88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sv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447800" y="5448300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300386" y="1866900"/>
            <a:ext cx="15317073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 dirty="0">
                <a:solidFill>
                  <a:srgbClr val="FFFFFF"/>
                </a:solidFill>
                <a:latin typeface="Days"/>
              </a:rPr>
              <a:t>Plan de </a:t>
            </a:r>
            <a:r>
              <a:rPr lang="en-US" sz="9045" spc="334" dirty="0" err="1">
                <a:solidFill>
                  <a:srgbClr val="FFFFFF"/>
                </a:solidFill>
                <a:latin typeface="Days"/>
              </a:rPr>
              <a:t>digitalisation</a:t>
            </a:r>
            <a:endParaRPr lang="en-US" sz="9045" spc="334" dirty="0">
              <a:solidFill>
                <a:srgbClr val="FFFFFF"/>
              </a:solidFill>
              <a:latin typeface="Day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0386" y="3428270"/>
            <a:ext cx="10375827" cy="17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 dirty="0">
                <a:solidFill>
                  <a:srgbClr val="FFFFFF"/>
                </a:solidFill>
                <a:latin typeface="Open Sauce Medium"/>
              </a:rPr>
              <a:t>MX2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10100"/>
            <a:ext cx="6248400" cy="62484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772400" y="670308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3600" b="1">
                <a:solidFill>
                  <a:schemeClr val="bg1"/>
                </a:solidFill>
              </a:rPr>
              <a:t>,,,,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5925800" y="9671566"/>
            <a:ext cx="203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Photos de </a:t>
            </a:r>
            <a:r>
              <a:rPr lang="fr-FR" b="1" dirty="0" err="1">
                <a:solidFill>
                  <a:schemeClr val="bg1"/>
                </a:solidFill>
              </a:rPr>
              <a:t>Storyset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3581400" y="1028699"/>
            <a:ext cx="946377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Gestion</a:t>
            </a:r>
            <a:r>
              <a:rPr lang="en-US" sz="4600" spc="147" dirty="0">
                <a:solidFill>
                  <a:srgbClr val="000000"/>
                </a:solidFill>
                <a:latin typeface="Days"/>
              </a:rPr>
              <a:t> de Budget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90700"/>
            <a:ext cx="1729009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199913" y="1028700"/>
            <a:ext cx="16783478" cy="8706238"/>
            <a:chOff x="0" y="0"/>
            <a:chExt cx="4420340" cy="2293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0340" cy="2293001"/>
            </a:xfrm>
            <a:custGeom>
              <a:avLst/>
              <a:gdLst/>
              <a:ahLst/>
              <a:cxnLst/>
              <a:rect l="l" t="t" r="r" b="b"/>
              <a:pathLst>
                <a:path w="4420340" h="2293001">
                  <a:moveTo>
                    <a:pt x="0" y="0"/>
                  </a:moveTo>
                  <a:lnTo>
                    <a:pt x="4420340" y="0"/>
                  </a:lnTo>
                  <a:lnTo>
                    <a:pt x="4420340" y="2293001"/>
                  </a:lnTo>
                  <a:lnTo>
                    <a:pt x="0" y="22930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20340" cy="2321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29800" y="2359879"/>
            <a:ext cx="618559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 dirty="0">
                <a:solidFill>
                  <a:srgbClr val="000000"/>
                </a:solidFill>
                <a:latin typeface="Open Sauce Medium"/>
              </a:rPr>
              <a:t>SÉCURITÉ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600" y="4305300"/>
            <a:ext cx="156210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Sécurité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du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Réseau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: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Utiliser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des firewalls, VPN et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autres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outils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sécurité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réseau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Gestion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des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Accès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et des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Identités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: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Mettre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en place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l'authentification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multifactorielle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(MFA), des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contrôles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d'accès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basés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sur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les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rôles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(RBAC), et des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politiques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 mot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passe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strictes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Chiffrement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: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C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hiffrer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les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données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en transit et au repos.</a:t>
            </a:r>
          </a:p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Sauvegarde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et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Restauration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: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Mettre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en place des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stratégies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sauvegarde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régulières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et des plans de reprise après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sinistre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>
                <a:solidFill>
                  <a:srgbClr val="000000"/>
                </a:solidFill>
                <a:latin typeface="Open Sauce Bold"/>
              </a:rPr>
              <a:t>Surveillance et Audit :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Collecter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et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analyser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les logs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sécurité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utiliser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systèmes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détection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et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prévention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des intrusions (IDS/IPS).</a:t>
            </a:r>
          </a:p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>
                <a:solidFill>
                  <a:srgbClr val="000000"/>
                </a:solidFill>
                <a:latin typeface="Open Sauce Bold"/>
              </a:rPr>
              <a:t>Formation et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Sensibilisation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: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Former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régulièrement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les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employés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aux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bonnes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pratiques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sécurité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informatique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marL="486196" lvl="1" indent="-243098" algn="just">
              <a:lnSpc>
                <a:spcPts val="3310"/>
              </a:lnSpc>
              <a:buFont typeface="Arial"/>
              <a:buChar char="•"/>
            </a:pP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Sécurisation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de la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Plateforme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de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Vente</a:t>
            </a:r>
            <a:r>
              <a:rPr lang="en-US" sz="2251" dirty="0">
                <a:solidFill>
                  <a:srgbClr val="000000"/>
                </a:solidFill>
                <a:latin typeface="Open Sauce Bold"/>
              </a:rPr>
              <a:t> en </a:t>
            </a:r>
            <a:r>
              <a:rPr lang="en-US" sz="2251" dirty="0" err="1">
                <a:solidFill>
                  <a:srgbClr val="000000"/>
                </a:solidFill>
                <a:latin typeface="Open Sauce Bold"/>
              </a:rPr>
              <a:t>Ligne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: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Utiliser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certificats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SSL, des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passerelles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paiement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sécurisées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, et des services de protection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contre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les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attaques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51" dirty="0" err="1">
                <a:solidFill>
                  <a:srgbClr val="000000"/>
                </a:solidFill>
                <a:latin typeface="Open Sauce Light"/>
              </a:rPr>
              <a:t>DDoS</a:t>
            </a:r>
            <a:r>
              <a:rPr lang="en-US" sz="2251" dirty="0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algn="just">
              <a:lnSpc>
                <a:spcPts val="3310"/>
              </a:lnSpc>
            </a:pPr>
            <a:endParaRPr lang="en-US" sz="2251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8" name="AutoShape 8"/>
          <p:cNvSpPr/>
          <p:nvPr/>
        </p:nvSpPr>
        <p:spPr>
          <a:xfrm flipH="1" flipV="1">
            <a:off x="9448800" y="3543300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18442"/>
            <a:ext cx="4000500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flipH="1">
            <a:off x="1752600" y="1374696"/>
            <a:ext cx="15461926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419600" y="266700"/>
            <a:ext cx="1135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Services supplémentaires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6" y="3779904"/>
            <a:ext cx="5113020" cy="403821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30" y="3597024"/>
            <a:ext cx="5608320" cy="403821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3543300"/>
            <a:ext cx="5661660" cy="409194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447800" y="2682240"/>
            <a:ext cx="3140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Processus 1 : Chaîne Logistique</a:t>
            </a:r>
            <a:endParaRPr lang="fr-FR" dirty="0"/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162800" y="2628900"/>
            <a:ext cx="426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Processus 2 : Gestion des Relations Clients 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3182600" y="2628899"/>
            <a:ext cx="451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Processus 3 : Gestion des Commandes Clients</a:t>
            </a:r>
            <a:endParaRPr lang="fr-FR" dirty="0"/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343400" y="1554480"/>
            <a:ext cx="965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Identification de trois </a:t>
            </a:r>
            <a:r>
              <a:rPr lang="fr-FR" sz="3200" dirty="0"/>
              <a:t>processus</a:t>
            </a:r>
            <a:r>
              <a:rPr lang="fr-FR" sz="2800" dirty="0"/>
              <a:t> clés et les </a:t>
            </a:r>
            <a:r>
              <a:rPr lang="fr-FR" sz="2800" dirty="0" err="1"/>
              <a:t>modiliser</a:t>
            </a:r>
            <a:r>
              <a:rPr lang="fr-FR" sz="2800" dirty="0"/>
              <a:t> en BPMN</a:t>
            </a:r>
          </a:p>
        </p:txBody>
      </p:sp>
    </p:spTree>
    <p:extLst>
      <p:ext uri="{BB962C8B-B14F-4D97-AF65-F5344CB8AC3E}">
        <p14:creationId xmlns:p14="http://schemas.microsoft.com/office/powerpoint/2010/main" val="87030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flipH="1">
            <a:off x="1797374" y="1977710"/>
            <a:ext cx="15461926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019800" y="894080"/>
            <a:ext cx="5188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Gestion des risques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97374" y="4731954"/>
            <a:ext cx="491838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       Risques techniques</a:t>
            </a:r>
            <a:r>
              <a:rPr lang="fr-FR" sz="2800" dirty="0"/>
              <a:t> :</a:t>
            </a:r>
          </a:p>
          <a:p>
            <a:pPr lvl="1"/>
            <a:r>
              <a:rPr lang="fr-FR" sz="2400" dirty="0"/>
              <a:t>Problèmes d'intégration entre les différents systèmes (ERP, plateforme de vente en ligne).</a:t>
            </a:r>
            <a:endParaRPr lang="fr-FR" sz="2000" dirty="0"/>
          </a:p>
          <a:p>
            <a:pPr lvl="1"/>
            <a:r>
              <a:rPr lang="fr-FR" sz="2400" dirty="0"/>
              <a:t>Difficultés inattendues lors de la migration des données vers les nouveaux systèmes.</a:t>
            </a:r>
            <a:endParaRPr lang="fr-FR" sz="2000" dirty="0"/>
          </a:p>
          <a:p>
            <a:pPr lvl="1"/>
            <a:r>
              <a:rPr lang="fr-FR" sz="2400" dirty="0"/>
              <a:t>Défis techniques dans le développement et le déploiement des outils de communication et de collaboration.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477000" y="4731954"/>
            <a:ext cx="473152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       Risques organisationnels</a:t>
            </a:r>
            <a:r>
              <a:rPr lang="fr-FR" sz="2800" dirty="0"/>
              <a:t> :</a:t>
            </a:r>
          </a:p>
          <a:p>
            <a:pPr lvl="1"/>
            <a:r>
              <a:rPr lang="fr-FR" sz="2400" dirty="0"/>
              <a:t>Résistance au changement de la part des employés face aux nouveaux processus et outils.</a:t>
            </a:r>
            <a:endParaRPr lang="fr-FR" sz="2000" dirty="0"/>
          </a:p>
          <a:p>
            <a:pPr lvl="1"/>
            <a:r>
              <a:rPr lang="fr-FR" sz="2400" dirty="0"/>
              <a:t>Manque de soutien ou de compréhension de la part de la direction ou des parties prenantes clés.</a:t>
            </a:r>
            <a:endParaRPr lang="fr-FR" sz="2000" dirty="0"/>
          </a:p>
          <a:p>
            <a:pPr lvl="1"/>
            <a:r>
              <a:rPr lang="fr-FR" sz="2400" dirty="0"/>
              <a:t>Capacité limitée des équipes internes à absorber et à gérer les changements associés à la digitalisation.</a:t>
            </a:r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353801" y="4731954"/>
            <a:ext cx="502919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       Risques liés aux ressources</a:t>
            </a:r>
            <a:r>
              <a:rPr lang="fr-FR" sz="2800" dirty="0"/>
              <a:t> :</a:t>
            </a:r>
          </a:p>
          <a:p>
            <a:pPr lvl="1"/>
            <a:r>
              <a:rPr lang="fr-FR" sz="2400" dirty="0"/>
              <a:t>Dépassement du budget alloué en raison de besoins sous-estimés ou de changements de scope.</a:t>
            </a:r>
            <a:endParaRPr lang="fr-FR" sz="2000" dirty="0"/>
          </a:p>
          <a:p>
            <a:pPr lvl="1"/>
            <a:r>
              <a:rPr lang="fr-FR" sz="2400" dirty="0"/>
              <a:t>Retards dans les délais de livraison des prestataires externes pour les outils et services sélectionnés.</a:t>
            </a:r>
            <a:endParaRPr lang="fr-FR" sz="2000" dirty="0"/>
          </a:p>
          <a:p>
            <a:pPr lvl="1"/>
            <a:r>
              <a:rPr lang="fr-FR" sz="2400" dirty="0"/>
              <a:t>Disponibilité limitée des ressources internes pour la formation et la gestion du projet.</a:t>
            </a:r>
            <a:endParaRPr lang="fr-FR" sz="2000" dirty="0"/>
          </a:p>
          <a:p>
            <a:endParaRPr lang="fr-FR" dirty="0"/>
          </a:p>
        </p:txBody>
      </p:sp>
      <p:sp>
        <p:nvSpPr>
          <p:cNvPr id="10" name="AutoShape 4"/>
          <p:cNvSpPr/>
          <p:nvPr/>
        </p:nvSpPr>
        <p:spPr>
          <a:xfrm flipH="1" flipV="1">
            <a:off x="6715760" y="4575446"/>
            <a:ext cx="0" cy="4742379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4"/>
          <p:cNvSpPr/>
          <p:nvPr/>
        </p:nvSpPr>
        <p:spPr>
          <a:xfrm flipH="1" flipV="1">
            <a:off x="11506200" y="4575446"/>
            <a:ext cx="0" cy="4742379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76500"/>
            <a:ext cx="2019300" cy="20193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3100"/>
            <a:ext cx="2324100" cy="23241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2420554"/>
            <a:ext cx="2324100" cy="23241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268154"/>
            <a:ext cx="2476500" cy="2476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287270"/>
            <a:ext cx="2179254" cy="21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flipH="1">
            <a:off x="1797374" y="1977710"/>
            <a:ext cx="15461926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953000" y="876300"/>
            <a:ext cx="7259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Matrice de traçabilité des risques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4" y="2247900"/>
            <a:ext cx="15882918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1797374" y="1977710"/>
            <a:ext cx="15461926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34000" y="876300"/>
            <a:ext cx="6657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Matrice de gestion des risques</a:t>
            </a:r>
          </a:p>
        </p:txBody>
      </p:sp>
      <p:pic>
        <p:nvPicPr>
          <p:cNvPr id="2051" name="Picture 3" descr="C:\Users\MOHAND KACI\Pictures\Screenshots\Capture d'écran 2024-06-20 1429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287" y="2857499"/>
            <a:ext cx="7122444" cy="56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40" y="2857500"/>
            <a:ext cx="9583487" cy="56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1797374" y="1977710"/>
            <a:ext cx="15461926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105400" y="909320"/>
            <a:ext cx="8658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Intégration de l'Internet des Objets (</a:t>
            </a:r>
            <a:r>
              <a:rPr lang="fr-FR" sz="4000" dirty="0" err="1"/>
              <a:t>IoT</a:t>
            </a:r>
            <a:r>
              <a:rPr lang="fr-FR" sz="4000" dirty="0"/>
              <a:t>)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28900"/>
            <a:ext cx="16403680" cy="60496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924" y="187010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2362199" y="1809750"/>
            <a:ext cx="11201399" cy="1905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Box 4"/>
          <p:cNvSpPr txBox="1"/>
          <p:nvPr/>
        </p:nvSpPr>
        <p:spPr>
          <a:xfrm>
            <a:off x="1802454" y="373386"/>
            <a:ext cx="12268161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000000"/>
                </a:solidFill>
                <a:latin typeface="Open Sans Bold"/>
              </a:rPr>
              <a:t>MAJ </a:t>
            </a:r>
            <a:r>
              <a:rPr lang="en-US" sz="6900" dirty="0" err="1">
                <a:solidFill>
                  <a:srgbClr val="000000"/>
                </a:solidFill>
                <a:latin typeface="Open Sans Bold"/>
              </a:rPr>
              <a:t>Schéma</a:t>
            </a:r>
            <a:r>
              <a:rPr lang="en-US" sz="6900" dirty="0">
                <a:solidFill>
                  <a:srgbClr val="000000"/>
                </a:solidFill>
                <a:latin typeface="Open Sans Bold"/>
              </a:rPr>
              <a:t> architectural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17355"/>
            <a:ext cx="13258800" cy="80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40" y="1257300"/>
            <a:ext cx="15503539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6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2362199" y="1809750"/>
            <a:ext cx="11201399" cy="1905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Box 4"/>
          <p:cNvSpPr txBox="1"/>
          <p:nvPr/>
        </p:nvSpPr>
        <p:spPr>
          <a:xfrm>
            <a:off x="1802454" y="373386"/>
            <a:ext cx="12268161" cy="11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000000"/>
                </a:solidFill>
                <a:latin typeface="Open Sans Bold"/>
              </a:rPr>
              <a:t>RGPD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81200" y="2501585"/>
            <a:ext cx="8835367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1. Nommer un Délégué à la Protection des Données (DPO)</a:t>
            </a:r>
          </a:p>
          <a:p>
            <a:endParaRPr lang="fr-FR" sz="2800" b="1" dirty="0"/>
          </a:p>
          <a:p>
            <a:r>
              <a:rPr lang="fr-FR" sz="2800" b="1" dirty="0"/>
              <a:t>2. Cartographier les Données</a:t>
            </a:r>
          </a:p>
          <a:p>
            <a:endParaRPr lang="fr-FR" sz="2800" b="1" dirty="0"/>
          </a:p>
          <a:p>
            <a:r>
              <a:rPr lang="fr-FR" sz="2800" b="1" dirty="0"/>
              <a:t>3. Établir des Politiques de Confidentialité Transparentes</a:t>
            </a:r>
          </a:p>
          <a:p>
            <a:endParaRPr lang="fr-FR" sz="2800" b="1" dirty="0"/>
          </a:p>
          <a:p>
            <a:r>
              <a:rPr lang="fr-FR" sz="2800" b="1" dirty="0"/>
              <a:t>4. Obtenir le Consentement Explicite</a:t>
            </a:r>
          </a:p>
          <a:p>
            <a:endParaRPr lang="fr-FR" sz="2800" b="1" dirty="0"/>
          </a:p>
          <a:p>
            <a:r>
              <a:rPr lang="fr-FR" sz="2800" b="1" dirty="0"/>
              <a:t>5. Implémenter des Mesures de Sécurité Appropriées</a:t>
            </a:r>
          </a:p>
          <a:p>
            <a:endParaRPr lang="fr-FR" sz="2800" b="1" dirty="0"/>
          </a:p>
          <a:p>
            <a:r>
              <a:rPr lang="fr-FR" sz="2800" b="1" dirty="0"/>
              <a:t>6. Gérer les Droits des Individus</a:t>
            </a:r>
          </a:p>
          <a:p>
            <a:endParaRPr lang="fr-FR" sz="2800" b="1" dirty="0"/>
          </a:p>
          <a:p>
            <a:r>
              <a:rPr lang="fr-FR" sz="2800" b="1" dirty="0"/>
              <a:t>7. Évaluer l'Impact sur la Protection des Données (DPIA)</a:t>
            </a:r>
          </a:p>
          <a:p>
            <a:endParaRPr lang="fr-FR" sz="2800" b="1" dirty="0"/>
          </a:p>
          <a:p>
            <a:r>
              <a:rPr lang="fr-FR" sz="2800" b="1" dirty="0"/>
              <a:t>8. Notifier les Violations de Données</a:t>
            </a:r>
          </a:p>
          <a:p>
            <a:endParaRPr lang="fr-FR" sz="2800" b="1" dirty="0"/>
          </a:p>
          <a:p>
            <a:r>
              <a:rPr lang="fr-FR" sz="2800" b="1" dirty="0"/>
              <a:t>9. Documentation et Audit</a:t>
            </a:r>
          </a:p>
        </p:txBody>
      </p:sp>
      <p:pic>
        <p:nvPicPr>
          <p:cNvPr id="8" name="Picture 2" descr="C:\Users\MOHAND KACI\Downloads\Fingerprint-br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527" y="3285683"/>
            <a:ext cx="5718175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3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flipH="1">
            <a:off x="2881280" y="4162358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Days"/>
              </a:rPr>
              <a:t>Table des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6330" y="5476320"/>
            <a:ext cx="3137934" cy="81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7"/>
              </a:lnSpc>
            </a:pPr>
            <a:r>
              <a:rPr lang="en-US" sz="2256">
                <a:solidFill>
                  <a:srgbClr val="FFFFFF"/>
                </a:solidFill>
                <a:latin typeface="Open Sauce Light"/>
              </a:rPr>
              <a:t>Contexte et Délimitation du Projet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62813"/>
            <a:ext cx="2764148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999">
                <a:solidFill>
                  <a:srgbClr val="FFFFFF"/>
                </a:solidFill>
                <a:latin typeface="Open Sauce Light"/>
              </a:rPr>
              <a:t>Analyse des Limitations Actuelles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2429" y="5562813"/>
            <a:ext cx="2746748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999">
                <a:solidFill>
                  <a:srgbClr val="FFFFFF"/>
                </a:solidFill>
                <a:latin typeface="Open Sauce Light"/>
              </a:rPr>
              <a:t>Propositions de Solutions et Outils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59177" y="5522689"/>
            <a:ext cx="2959451" cy="3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147">
                <a:solidFill>
                  <a:srgbClr val="FFFFFF"/>
                </a:solidFill>
                <a:latin typeface="Open Sauce Light"/>
              </a:rPr>
              <a:t>Schéma Architectural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1421" y="7103144"/>
            <a:ext cx="3278079" cy="846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340" dirty="0" err="1">
                <a:solidFill>
                  <a:srgbClr val="FFFFFF"/>
                </a:solidFill>
                <a:latin typeface="Open Sauce Light"/>
              </a:rPr>
              <a:t>Gestion</a:t>
            </a:r>
            <a:r>
              <a:rPr lang="en-US" sz="2340" dirty="0">
                <a:solidFill>
                  <a:srgbClr val="FFFFFF"/>
                </a:solidFill>
                <a:latin typeface="Open Sauce Light"/>
              </a:rPr>
              <a:t> de budget et </a:t>
            </a:r>
            <a:r>
              <a:rPr lang="en-US" sz="2340" dirty="0" err="1">
                <a:solidFill>
                  <a:srgbClr val="FFFFFF"/>
                </a:solidFill>
                <a:latin typeface="Open Sauce Light"/>
              </a:rPr>
              <a:t>planification</a:t>
            </a:r>
            <a:endParaRPr lang="en-US" sz="2340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91423" y="6294333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6880" y="6294333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4045" y="6318919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49795" y="6134100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87778" y="7192587"/>
            <a:ext cx="3018563" cy="38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205" dirty="0" err="1">
                <a:solidFill>
                  <a:srgbClr val="FFFFFF"/>
                </a:solidFill>
                <a:latin typeface="Open Sauce Light"/>
              </a:rPr>
              <a:t>Diagramme</a:t>
            </a:r>
            <a:r>
              <a:rPr lang="en-US" sz="2205" dirty="0">
                <a:solidFill>
                  <a:srgbClr val="FFFFFF"/>
                </a:solidFill>
                <a:latin typeface="Open Sauce Light"/>
              </a:rPr>
              <a:t> de Gantt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38934" y="7169523"/>
            <a:ext cx="2565500" cy="42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</a:pPr>
            <a:r>
              <a:rPr lang="en-US" sz="2446" dirty="0" err="1">
                <a:solidFill>
                  <a:srgbClr val="FFFFFF"/>
                </a:solidFill>
                <a:latin typeface="Open Sauce Light"/>
              </a:rPr>
              <a:t>Sécurité</a:t>
            </a:r>
            <a:endParaRPr lang="en-US" sz="2446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59177" y="6918325"/>
            <a:ext cx="2812685" cy="83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sz="2318" dirty="0" err="1">
                <a:solidFill>
                  <a:srgbClr val="FFFFFF"/>
                </a:solidFill>
                <a:latin typeface="Open Sauce Light"/>
              </a:rPr>
              <a:t>Amélioration</a:t>
            </a:r>
            <a:r>
              <a:rPr lang="en-US" sz="2318" dirty="0">
                <a:solidFill>
                  <a:srgbClr val="FFFFFF"/>
                </a:solidFill>
                <a:latin typeface="Open Sauce Light"/>
              </a:rPr>
              <a:t> Continue et </a:t>
            </a:r>
            <a:r>
              <a:rPr lang="en-US" sz="2318" dirty="0" err="1">
                <a:solidFill>
                  <a:srgbClr val="FFFFFF"/>
                </a:solidFill>
                <a:latin typeface="Open Sauce Light"/>
              </a:rPr>
              <a:t>Suivi</a:t>
            </a:r>
            <a:endParaRPr lang="en-US" sz="2318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38649" y="2755212"/>
            <a:ext cx="10242000" cy="104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5"/>
              </a:lnSpc>
            </a:pPr>
            <a:r>
              <a:rPr lang="en-US" sz="7432" spc="2118" dirty="0">
                <a:solidFill>
                  <a:srgbClr val="FFFFFF"/>
                </a:solidFill>
                <a:latin typeface="Open Sauce Medium"/>
              </a:rPr>
              <a:t>MATIÈRES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40" y="1558107"/>
            <a:ext cx="3847182" cy="3847182"/>
          </a:xfrm>
          <a:prstGeom prst="rect">
            <a:avLst/>
          </a:prstGeom>
        </p:spPr>
      </p:pic>
      <p:sp>
        <p:nvSpPr>
          <p:cNvPr id="24" name="TextBox 15"/>
          <p:cNvSpPr txBox="1"/>
          <p:nvPr/>
        </p:nvSpPr>
        <p:spPr>
          <a:xfrm>
            <a:off x="3628806" y="7949375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09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6556880" y="7951849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10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3698595" y="8442813"/>
            <a:ext cx="2265543" cy="64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2320" spc="175" dirty="0">
                <a:solidFill>
                  <a:srgbClr val="FFFFFF"/>
                </a:solidFill>
                <a:latin typeface="Open Sauce Medium"/>
              </a:rPr>
              <a:t>BPMN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9426884" y="7939434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11</a:t>
            </a:r>
          </a:p>
        </p:txBody>
      </p:sp>
      <p:sp>
        <p:nvSpPr>
          <p:cNvPr id="28" name="TextBox 15"/>
          <p:cNvSpPr txBox="1"/>
          <p:nvPr/>
        </p:nvSpPr>
        <p:spPr>
          <a:xfrm>
            <a:off x="12449794" y="7980984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Open Sauce Medium"/>
              </a:rPr>
              <a:t>12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9422021" y="8446460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2320" spc="175" dirty="0">
                <a:solidFill>
                  <a:srgbClr val="FFFFFF"/>
                </a:solidFill>
                <a:latin typeface="Open Sauce Medium"/>
              </a:rPr>
              <a:t>IOT</a:t>
            </a:r>
          </a:p>
        </p:txBody>
      </p:sp>
      <p:sp>
        <p:nvSpPr>
          <p:cNvPr id="30" name="TextBox 15"/>
          <p:cNvSpPr txBox="1"/>
          <p:nvPr/>
        </p:nvSpPr>
        <p:spPr>
          <a:xfrm>
            <a:off x="12449793" y="8442813"/>
            <a:ext cx="2265543" cy="64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2320" spc="175" dirty="0">
                <a:solidFill>
                  <a:srgbClr val="FFFFFF"/>
                </a:solidFill>
                <a:latin typeface="Open Sauce Medium"/>
              </a:rPr>
              <a:t>RGPD</a:t>
            </a:r>
          </a:p>
        </p:txBody>
      </p:sp>
      <p:sp>
        <p:nvSpPr>
          <p:cNvPr id="31" name="TextBox 15"/>
          <p:cNvSpPr txBox="1"/>
          <p:nvPr/>
        </p:nvSpPr>
        <p:spPr>
          <a:xfrm>
            <a:off x="6494309" y="8442813"/>
            <a:ext cx="2265543" cy="64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2320" spc="175" dirty="0" err="1">
                <a:solidFill>
                  <a:srgbClr val="FFFFFF"/>
                </a:solidFill>
                <a:latin typeface="Open Sauce Medium"/>
              </a:rPr>
              <a:t>Risques</a:t>
            </a:r>
            <a:endParaRPr lang="en-US" sz="2320" spc="175" dirty="0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2362199" y="1809750"/>
            <a:ext cx="11201399" cy="1905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91000" y="70358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KEY PERFORMANCE INDICATOR</a:t>
            </a:r>
          </a:p>
        </p:txBody>
      </p:sp>
    </p:spTree>
    <p:extLst>
      <p:ext uri="{BB962C8B-B14F-4D97-AF65-F5344CB8AC3E}">
        <p14:creationId xmlns:p14="http://schemas.microsoft.com/office/powerpoint/2010/main" val="2731933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394684" y="2501585"/>
            <a:ext cx="16301481" cy="81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513" dirty="0">
                <a:solidFill>
                  <a:srgbClr val="000000"/>
                </a:solidFill>
                <a:latin typeface="Open Sauce Bold"/>
              </a:rPr>
              <a:t>    </a:t>
            </a:r>
            <a:endParaRPr lang="en-US" sz="2313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2783"/>
              </a:lnSpc>
            </a:pPr>
            <a:endParaRPr lang="en-US" sz="2313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2362199" y="1809750"/>
            <a:ext cx="11201399" cy="1905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2628900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sz="4300" dirty="0"/>
              <a:t>Amélioration de l'efficacité opérationnelle et de la communication interne.</a:t>
            </a:r>
          </a:p>
          <a:p>
            <a:r>
              <a:rPr lang="fr-FR" sz="4300" dirty="0"/>
              <a:t>Élargissement de la clientèle en ligne.</a:t>
            </a:r>
          </a:p>
          <a:p>
            <a:r>
              <a:rPr lang="fr-FR" sz="4300" dirty="0"/>
              <a:t>Offrir une meilleure expérience client.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162300"/>
            <a:ext cx="5985872" cy="49808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91000" y="70358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et Suivi</a:t>
            </a:r>
          </a:p>
        </p:txBody>
      </p:sp>
    </p:spTree>
    <p:extLst>
      <p:ext uri="{BB962C8B-B14F-4D97-AF65-F5344CB8AC3E}">
        <p14:creationId xmlns:p14="http://schemas.microsoft.com/office/powerpoint/2010/main" val="273193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6080422" y="5143500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6194215" y="5244875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6080422" y="6693186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6241926" y="6784773"/>
            <a:ext cx="261943" cy="359442"/>
          </a:xfrm>
          <a:custGeom>
            <a:avLst/>
            <a:gdLst/>
            <a:ahLst/>
            <a:cxnLst/>
            <a:rect l="l" t="t" r="r" b="b"/>
            <a:pathLst>
              <a:path w="261943" h="359442">
                <a:moveTo>
                  <a:pt x="0" y="0"/>
                </a:moveTo>
                <a:lnTo>
                  <a:pt x="261943" y="0"/>
                </a:lnTo>
                <a:lnTo>
                  <a:pt x="261943" y="359442"/>
                </a:lnTo>
                <a:lnTo>
                  <a:pt x="0" y="359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080422" y="5902918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6198118" y="6056085"/>
            <a:ext cx="307226" cy="236284"/>
          </a:xfrm>
          <a:custGeom>
            <a:avLst/>
            <a:gdLst/>
            <a:ahLst/>
            <a:cxnLst/>
            <a:rect l="l" t="t" r="r" b="b"/>
            <a:pathLst>
              <a:path w="307226" h="236284">
                <a:moveTo>
                  <a:pt x="0" y="0"/>
                </a:moveTo>
                <a:lnTo>
                  <a:pt x="307226" y="0"/>
                </a:lnTo>
                <a:lnTo>
                  <a:pt x="307226" y="236284"/>
                </a:lnTo>
                <a:lnTo>
                  <a:pt x="0" y="2362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6080422" y="7483453"/>
            <a:ext cx="497226" cy="497226"/>
          </a:xfrm>
          <a:custGeom>
            <a:avLst/>
            <a:gdLst/>
            <a:ahLst/>
            <a:cxnLst/>
            <a:rect l="l" t="t" r="r" b="b"/>
            <a:pathLst>
              <a:path w="497226" h="497226">
                <a:moveTo>
                  <a:pt x="0" y="0"/>
                </a:moveTo>
                <a:lnTo>
                  <a:pt x="497226" y="0"/>
                </a:lnTo>
                <a:lnTo>
                  <a:pt x="497226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6216791" y="7564699"/>
            <a:ext cx="224489" cy="344705"/>
          </a:xfrm>
          <a:custGeom>
            <a:avLst/>
            <a:gdLst/>
            <a:ahLst/>
            <a:cxnLst/>
            <a:rect l="l" t="t" r="r" b="b"/>
            <a:pathLst>
              <a:path w="224489" h="344705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/>
          <p:nvPr/>
        </p:nvGrpSpPr>
        <p:grpSpPr>
          <a:xfrm>
            <a:off x="9742362" y="2612047"/>
            <a:ext cx="6880678" cy="2055203"/>
            <a:chOff x="0" y="0"/>
            <a:chExt cx="1812195" cy="5412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86154" y="3072119"/>
            <a:ext cx="7239660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46611" y="5197421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www.Techcompany.com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82814" y="5952332"/>
            <a:ext cx="3498499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hello@reallygreatsite.com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31351" y="6747705"/>
            <a:ext cx="2744525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+123-456-7890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46611" y="7463937"/>
            <a:ext cx="4934702" cy="66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123 Anywhere St., Any City,</a:t>
            </a:r>
          </a:p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ST 12345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160">
            <a:off x="-3238110" y="1743915"/>
            <a:ext cx="11101893" cy="6620765"/>
          </a:xfrm>
          <a:custGeom>
            <a:avLst/>
            <a:gdLst/>
            <a:ahLst/>
            <a:cxnLst/>
            <a:rect l="l" t="t" r="r" b="b"/>
            <a:pathLst>
              <a:path w="11101893" h="6620765">
                <a:moveTo>
                  <a:pt x="0" y="0"/>
                </a:moveTo>
                <a:lnTo>
                  <a:pt x="11101893" y="0"/>
                </a:lnTo>
                <a:lnTo>
                  <a:pt x="11101893" y="6620765"/>
                </a:lnTo>
                <a:lnTo>
                  <a:pt x="0" y="662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5722198" y="-1938685"/>
            <a:ext cx="11245538" cy="14427577"/>
            <a:chOff x="0" y="0"/>
            <a:chExt cx="2961788" cy="3799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3799856"/>
            </a:xfrm>
            <a:custGeom>
              <a:avLst/>
              <a:gdLst/>
              <a:ahLst/>
              <a:cxnLst/>
              <a:rect l="l" t="t" r="r" b="b"/>
              <a:pathLst>
                <a:path w="2961788" h="3799856">
                  <a:moveTo>
                    <a:pt x="0" y="0"/>
                  </a:moveTo>
                  <a:lnTo>
                    <a:pt x="2961788" y="0"/>
                  </a:lnTo>
                  <a:lnTo>
                    <a:pt x="2961788" y="3799856"/>
                  </a:lnTo>
                  <a:lnTo>
                    <a:pt x="0" y="3799856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382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 flipH="1" flipV="1">
            <a:off x="4479049" y="1562100"/>
            <a:ext cx="14428462" cy="1085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4826939" y="2914029"/>
            <a:ext cx="1346106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spc="144" dirty="0">
                <a:solidFill>
                  <a:srgbClr val="FFFFFF"/>
                </a:solidFill>
                <a:latin typeface="Open Sauce Medium"/>
              </a:rPr>
              <a:t>CONTEXTE ET DÉLIMITATION DU PROJET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78212" y="4288415"/>
            <a:ext cx="13277977" cy="354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393" dirty="0">
                <a:solidFill>
                  <a:srgbClr val="FFFFFF"/>
                </a:solidFill>
                <a:latin typeface="Open Sauce Light"/>
              </a:rPr>
              <a:t>MX2,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une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entreprise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en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croissance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spécialisée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dans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la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vente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de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biens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et services, fait face à des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défis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opérationnels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.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Actuellement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,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elle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utilise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des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fichiers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Excel, CSV et PDF pour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gérer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ses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opérations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,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entraînant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des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problèmes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d'organisation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, des retards de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commandes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et des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plaintes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clients. La communication interne,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principalement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par emails,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est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inefficace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et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entraîne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 des duplications </a:t>
            </a:r>
            <a:r>
              <a:rPr lang="en-US" sz="2393" dirty="0" err="1">
                <a:solidFill>
                  <a:srgbClr val="FFFFFF"/>
                </a:solidFill>
                <a:latin typeface="Open Sauce Light"/>
              </a:rPr>
              <a:t>d'efforts</a:t>
            </a:r>
            <a:r>
              <a:rPr lang="en-US" sz="2393" dirty="0">
                <a:solidFill>
                  <a:srgbClr val="FFFFFF"/>
                </a:solidFill>
                <a:latin typeface="Open Sauce Light"/>
              </a:rPr>
              <a:t>.</a:t>
            </a:r>
          </a:p>
          <a:p>
            <a:pPr algn="l">
              <a:lnSpc>
                <a:spcPts val="3517"/>
              </a:lnSpc>
            </a:pPr>
            <a:endParaRPr lang="en-US" sz="2393" dirty="0">
              <a:solidFill>
                <a:srgbClr val="FFFFFF"/>
              </a:solidFill>
              <a:latin typeface="Open Sauce Light"/>
            </a:endParaRPr>
          </a:p>
          <a:p>
            <a:pPr algn="l">
              <a:lnSpc>
                <a:spcPts val="3958"/>
              </a:lnSpc>
            </a:pPr>
            <a:r>
              <a:rPr lang="en-US" sz="2693" dirty="0">
                <a:solidFill>
                  <a:srgbClr val="FFFFFF"/>
                </a:solidFill>
                <a:latin typeface="Open Sauce Bold"/>
              </a:rPr>
              <a:t>Mission</a:t>
            </a:r>
            <a:r>
              <a:rPr lang="en-US" sz="2693" dirty="0">
                <a:solidFill>
                  <a:srgbClr val="FFFFFF"/>
                </a:solidFill>
                <a:latin typeface="Open Sauce Light"/>
              </a:rPr>
              <a:t>: Transition </a:t>
            </a:r>
            <a:r>
              <a:rPr lang="en-US" sz="2693" dirty="0" err="1">
                <a:solidFill>
                  <a:srgbClr val="FFFFFF"/>
                </a:solidFill>
                <a:latin typeface="Open Sauce Light"/>
              </a:rPr>
              <a:t>vers</a:t>
            </a:r>
            <a:r>
              <a:rPr lang="en-US" sz="2693" dirty="0">
                <a:solidFill>
                  <a:srgbClr val="FFFFFF"/>
                </a:solidFill>
                <a:latin typeface="Open Sauce Light"/>
              </a:rPr>
              <a:t> un </a:t>
            </a:r>
            <a:r>
              <a:rPr lang="en-US" sz="2693" dirty="0" err="1">
                <a:solidFill>
                  <a:srgbClr val="FFFFFF"/>
                </a:solidFill>
                <a:latin typeface="Open Sauce Light"/>
              </a:rPr>
              <a:t>environnement</a:t>
            </a:r>
            <a:r>
              <a:rPr lang="en-US" sz="2693" dirty="0">
                <a:solidFill>
                  <a:srgbClr val="FFFFFF"/>
                </a:solidFill>
                <a:latin typeface="Open Sauce Light"/>
              </a:rPr>
              <a:t> digital plus </a:t>
            </a:r>
            <a:r>
              <a:rPr lang="en-US" sz="2693" dirty="0" err="1">
                <a:solidFill>
                  <a:srgbClr val="FFFFFF"/>
                </a:solidFill>
                <a:latin typeface="Open Sauce Light"/>
              </a:rPr>
              <a:t>efficace</a:t>
            </a:r>
            <a:r>
              <a:rPr lang="en-US" sz="2693" dirty="0">
                <a:solidFill>
                  <a:srgbClr val="FFFFFF"/>
                </a:solidFill>
                <a:latin typeface="Open Sauce Light"/>
              </a:rPr>
              <a:t>.</a:t>
            </a:r>
          </a:p>
          <a:p>
            <a:pPr algn="l">
              <a:lnSpc>
                <a:spcPts val="3517"/>
              </a:lnSpc>
            </a:pPr>
            <a:endParaRPr lang="en-US" sz="2693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599" y="6210300"/>
            <a:ext cx="36195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" y="1481910"/>
            <a:ext cx="20075641" cy="7776390"/>
            <a:chOff x="0" y="0"/>
            <a:chExt cx="5364957" cy="204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2048103"/>
            </a:xfrm>
            <a:custGeom>
              <a:avLst/>
              <a:gdLst/>
              <a:ahLst/>
              <a:cxnLst/>
              <a:rect l="l" t="t" r="r" b="b"/>
              <a:pathLst>
                <a:path w="5364957" h="2048103">
                  <a:moveTo>
                    <a:pt x="0" y="0"/>
                  </a:moveTo>
                  <a:lnTo>
                    <a:pt x="5364957" y="0"/>
                  </a:lnTo>
                  <a:lnTo>
                    <a:pt x="5364957" y="2048103"/>
                  </a:lnTo>
                  <a:lnTo>
                    <a:pt x="0" y="204810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207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452455" y="4003857"/>
            <a:ext cx="7168449" cy="59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24"/>
              </a:lnSpc>
            </a:pPr>
            <a:r>
              <a:rPr lang="en-US" sz="4113" spc="131">
                <a:solidFill>
                  <a:srgbClr val="000000"/>
                </a:solidFill>
                <a:latin typeface="Days"/>
              </a:rPr>
              <a:t>ANALYSE 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1129" y="1434285"/>
            <a:ext cx="11406871" cy="866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endParaRPr dirty="0"/>
          </a:p>
          <a:p>
            <a:pPr marL="504221" lvl="1" indent="-252111" algn="l">
              <a:lnSpc>
                <a:spcPts val="3433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Fragmentation des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données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.</a:t>
            </a:r>
          </a:p>
          <a:p>
            <a:pPr marL="504221" lvl="1" indent="-252111" algn="l">
              <a:lnSpc>
                <a:spcPts val="3433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Risques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élevés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d'erreurs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humaines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lors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de la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saisie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.</a:t>
            </a:r>
          </a:p>
          <a:p>
            <a:pPr marL="504221" lvl="1" indent="-252111" algn="l">
              <a:lnSpc>
                <a:spcPts val="3433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Manque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traçabilité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et de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versionnage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.</a:t>
            </a:r>
          </a:p>
          <a:p>
            <a:pPr algn="l">
              <a:lnSpc>
                <a:spcPts val="3433"/>
              </a:lnSpc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uce Light"/>
            </a:endParaRPr>
          </a:p>
          <a:p>
            <a:pPr marL="504221" lvl="1" indent="-252111" algn="l">
              <a:lnSpc>
                <a:spcPts val="3433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Impacts de 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l'inefficacité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de la communication par email:</a:t>
            </a: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>
                <a:solidFill>
                  <a:srgbClr val="000000"/>
                </a:solidFill>
                <a:latin typeface="Open Sauce Light"/>
              </a:rPr>
              <a:t>Retards</a:t>
            </a: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>
                <a:solidFill>
                  <a:srgbClr val="000000"/>
                </a:solidFill>
                <a:latin typeface="Open Sauce Light"/>
              </a:rPr>
              <a:t>Duplication des efforts</a:t>
            </a: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>
                <a:solidFill>
                  <a:srgbClr val="000000"/>
                </a:solidFill>
                <a:latin typeface="Open Sauce Light"/>
              </a:rPr>
              <a:t>Coordination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faible</a:t>
            </a: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3433"/>
              </a:lnSpc>
            </a:pP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marL="504221" lvl="1" indent="-252111" algn="l">
              <a:lnSpc>
                <a:spcPts val="3433"/>
              </a:lnSpc>
              <a:buFont typeface="Arial"/>
              <a:buChar char="•"/>
            </a:pPr>
            <a:r>
              <a:rPr lang="en-US" sz="233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Retards </a:t>
            </a:r>
            <a:r>
              <a:rPr lang="en-US" sz="233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dans</a:t>
            </a:r>
            <a:r>
              <a:rPr lang="en-US" sz="233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 les </a:t>
            </a:r>
            <a:r>
              <a:rPr lang="en-US" sz="233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commandes</a:t>
            </a:r>
            <a:r>
              <a:rPr lang="en-US" sz="233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:</a:t>
            </a: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Insatisfaction</a:t>
            </a:r>
            <a:r>
              <a:rPr lang="en-US" sz="2335" dirty="0">
                <a:solidFill>
                  <a:srgbClr val="000000"/>
                </a:solidFill>
                <a:latin typeface="Open Sauce Light"/>
              </a:rPr>
              <a:t> des clients,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Réclamations</a:t>
            </a:r>
            <a:r>
              <a:rPr lang="en-US" sz="2335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fréquentes</a:t>
            </a: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Détérioration</a:t>
            </a:r>
            <a:r>
              <a:rPr lang="en-US" sz="2335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l'image</a:t>
            </a:r>
            <a:r>
              <a:rPr lang="en-US" sz="2335" dirty="0">
                <a:solidFill>
                  <a:srgbClr val="000000"/>
                </a:solidFill>
                <a:latin typeface="Open Sauce Light"/>
              </a:rPr>
              <a:t> de marque</a:t>
            </a:r>
          </a:p>
          <a:p>
            <a:pPr algn="l">
              <a:lnSpc>
                <a:spcPts val="3433"/>
              </a:lnSpc>
            </a:pP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marL="504221" lvl="1" indent="-252111" algn="l">
              <a:lnSpc>
                <a:spcPts val="3433"/>
              </a:lnSpc>
              <a:buFont typeface="Arial"/>
              <a:buChar char="•"/>
            </a:pPr>
            <a:r>
              <a:rPr lang="en-US" sz="233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Duplications de travail et </a:t>
            </a:r>
            <a:r>
              <a:rPr lang="en-US" sz="233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inefficacités</a:t>
            </a:r>
            <a:r>
              <a:rPr lang="en-US" sz="233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uce Light"/>
              </a:rPr>
              <a:t>:</a:t>
            </a: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>
                <a:solidFill>
                  <a:srgbClr val="000000"/>
                </a:solidFill>
                <a:latin typeface="Open Sauce Light"/>
              </a:rPr>
              <a:t>Multiplication des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tâches</a:t>
            </a:r>
            <a:r>
              <a:rPr lang="en-US" sz="2335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administratives</a:t>
            </a: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marL="342900" indent="-342900" algn="l">
              <a:lnSpc>
                <a:spcPts val="3433"/>
              </a:lnSpc>
              <a:buFont typeface="Courier New" pitchFamily="49" charset="0"/>
              <a:buChar char="o"/>
            </a:pPr>
            <a:r>
              <a:rPr lang="en-US" sz="2335" dirty="0">
                <a:solidFill>
                  <a:srgbClr val="000000"/>
                </a:solidFill>
                <a:latin typeface="Open Sauce Light"/>
              </a:rPr>
              <a:t>Temps non </a:t>
            </a:r>
            <a:r>
              <a:rPr lang="en-US" sz="2335" dirty="0" err="1">
                <a:solidFill>
                  <a:srgbClr val="000000"/>
                </a:solidFill>
                <a:latin typeface="Open Sauce Light"/>
              </a:rPr>
              <a:t>productif</a:t>
            </a: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3286"/>
              </a:lnSpc>
            </a:pP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3286"/>
              </a:lnSpc>
            </a:pPr>
            <a:endParaRPr lang="en-US" sz="2335" dirty="0">
              <a:solidFill>
                <a:srgbClr val="000000"/>
              </a:solidFill>
              <a:latin typeface="Open Sauce Light"/>
            </a:endParaRPr>
          </a:p>
          <a:p>
            <a:pPr algn="l">
              <a:lnSpc>
                <a:spcPts val="3286"/>
              </a:lnSpc>
            </a:pPr>
            <a:endParaRPr lang="en-US" sz="2335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452455" y="4846673"/>
            <a:ext cx="7890434" cy="52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6"/>
              </a:lnSpc>
            </a:pPr>
            <a:r>
              <a:rPr lang="en-US" sz="3715" spc="118" dirty="0">
                <a:solidFill>
                  <a:srgbClr val="000000"/>
                </a:solidFill>
                <a:latin typeface="Open Sauce Medium"/>
              </a:rPr>
              <a:t>LIMITATIONS ACTUELLES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-7266123" y="5614472"/>
            <a:ext cx="14147251" cy="29157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757328"/>
            <a:ext cx="33528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41718" y="624706"/>
            <a:ext cx="17346282" cy="8822541"/>
            <a:chOff x="0" y="0"/>
            <a:chExt cx="4568568" cy="2323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8568" cy="2323632"/>
            </a:xfrm>
            <a:custGeom>
              <a:avLst/>
              <a:gdLst/>
              <a:ahLst/>
              <a:cxnLst/>
              <a:rect l="l" t="t" r="r" b="b"/>
              <a:pathLst>
                <a:path w="4568568" h="2323632">
                  <a:moveTo>
                    <a:pt x="0" y="0"/>
                  </a:moveTo>
                  <a:lnTo>
                    <a:pt x="4568568" y="0"/>
                  </a:lnTo>
                  <a:lnTo>
                    <a:pt x="4568568" y="2323632"/>
                  </a:lnTo>
                  <a:lnTo>
                    <a:pt x="0" y="2323632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68568" cy="2352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8654651" y="1213659"/>
            <a:ext cx="0" cy="5280813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469692" y="843741"/>
            <a:ext cx="369918" cy="369918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69692" y="3407900"/>
            <a:ext cx="369918" cy="3699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316329" y="862791"/>
            <a:ext cx="6612290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Systèmes recommandés</a:t>
            </a:r>
          </a:p>
          <a:p>
            <a:pPr algn="just">
              <a:lnSpc>
                <a:spcPts val="3630"/>
              </a:lnSpc>
            </a:pPr>
            <a:endParaRPr lang="en-US" sz="3300" spc="105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54139" y="3388152"/>
            <a:ext cx="7788740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Modules ERP pertinents:</a:t>
            </a:r>
          </a:p>
          <a:p>
            <a:pPr algn="just">
              <a:lnSpc>
                <a:spcPts val="3630"/>
              </a:lnSpc>
            </a:pPr>
            <a:endParaRPr lang="en-US" sz="3300" spc="105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1560385"/>
            <a:ext cx="728592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2329" lvl="1" indent="-196164" algn="l">
              <a:lnSpc>
                <a:spcPts val="2671"/>
              </a:lnSpc>
              <a:buFont typeface="Arial"/>
              <a:buChar char="•"/>
            </a:pPr>
            <a:r>
              <a:rPr lang="en-US" sz="1817" dirty="0">
                <a:solidFill>
                  <a:srgbClr val="000000"/>
                </a:solidFill>
                <a:latin typeface="Open Sauce Bold"/>
              </a:rPr>
              <a:t>ERP(</a:t>
            </a:r>
            <a:r>
              <a:rPr lang="en-US" sz="1817" dirty="0" err="1">
                <a:solidFill>
                  <a:srgbClr val="000000"/>
                </a:solidFill>
                <a:latin typeface="Open Sauce Bold"/>
              </a:rPr>
              <a:t>Odoo</a:t>
            </a:r>
            <a:r>
              <a:rPr lang="en-US" sz="1817" dirty="0">
                <a:solidFill>
                  <a:srgbClr val="000000"/>
                </a:solidFill>
                <a:latin typeface="Open Sauce Bold"/>
              </a:rPr>
              <a:t>)</a:t>
            </a:r>
            <a:r>
              <a:rPr lang="en-US" sz="1817" dirty="0">
                <a:solidFill>
                  <a:srgbClr val="000000"/>
                </a:solidFill>
                <a:latin typeface="Open Sauce Light"/>
              </a:rPr>
              <a:t> </a:t>
            </a:r>
          </a:p>
          <a:p>
            <a:pPr marL="392329" lvl="1" indent="-196164" algn="l">
              <a:lnSpc>
                <a:spcPts val="2671"/>
              </a:lnSpc>
              <a:buFont typeface="Arial"/>
              <a:buChar char="•"/>
            </a:pPr>
            <a:r>
              <a:rPr lang="en-US" sz="1817" dirty="0" err="1">
                <a:solidFill>
                  <a:srgbClr val="000000"/>
                </a:solidFill>
                <a:latin typeface="Open Sauce Bold"/>
              </a:rPr>
              <a:t>Vente</a:t>
            </a:r>
            <a:r>
              <a:rPr lang="en-US" sz="1817" dirty="0">
                <a:solidFill>
                  <a:srgbClr val="000000"/>
                </a:solidFill>
                <a:latin typeface="Open Sauce Bold"/>
              </a:rPr>
              <a:t> en </a:t>
            </a:r>
            <a:r>
              <a:rPr lang="en-US" sz="1817" dirty="0" err="1">
                <a:solidFill>
                  <a:srgbClr val="000000"/>
                </a:solidFill>
                <a:latin typeface="Open Sauce Bold"/>
              </a:rPr>
              <a:t>Ligne</a:t>
            </a:r>
            <a:r>
              <a:rPr lang="en-US" sz="1817" dirty="0">
                <a:solidFill>
                  <a:srgbClr val="000000"/>
                </a:solidFill>
                <a:latin typeface="Open Sauce Bold"/>
              </a:rPr>
              <a:t>:</a:t>
            </a:r>
            <a:r>
              <a:rPr lang="en-US" sz="1817" dirty="0">
                <a:solidFill>
                  <a:srgbClr val="000000"/>
                </a:solidFill>
                <a:latin typeface="Open Sauce Light"/>
              </a:rPr>
              <a:t> </a:t>
            </a:r>
          </a:p>
          <a:p>
            <a:pPr marL="392329" lvl="1" indent="-196164" algn="l">
              <a:lnSpc>
                <a:spcPts val="2671"/>
              </a:lnSpc>
              <a:buFont typeface="Arial"/>
              <a:buChar char="•"/>
            </a:pPr>
            <a:r>
              <a:rPr lang="en-US" sz="1817" dirty="0">
                <a:solidFill>
                  <a:srgbClr val="000000"/>
                </a:solidFill>
                <a:latin typeface="Open Sauce Bold"/>
              </a:rPr>
              <a:t>Formation et Support:</a:t>
            </a:r>
          </a:p>
          <a:p>
            <a:pPr algn="l">
              <a:lnSpc>
                <a:spcPts val="2671"/>
              </a:lnSpc>
            </a:pPr>
            <a:endParaRPr lang="en-US" sz="1817" dirty="0">
              <a:solidFill>
                <a:srgbClr val="000000"/>
              </a:solidFill>
              <a:latin typeface="Open Sauce Bold"/>
            </a:endParaRPr>
          </a:p>
          <a:p>
            <a:pPr algn="l">
              <a:lnSpc>
                <a:spcPts val="2671"/>
              </a:lnSpc>
            </a:pPr>
            <a:endParaRPr lang="en-US" sz="1817" dirty="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54139" y="4079387"/>
            <a:ext cx="8760132" cy="131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945" lvl="1" indent="-194473" algn="l">
              <a:lnSpc>
                <a:spcPts val="2648"/>
              </a:lnSpc>
              <a:buFont typeface="Arial"/>
              <a:buChar char="•"/>
            </a:pPr>
            <a:r>
              <a:rPr lang="en-US" sz="1801">
                <a:solidFill>
                  <a:srgbClr val="000000"/>
                </a:solidFill>
                <a:latin typeface="Open Sauce Bold"/>
              </a:rPr>
              <a:t>Gestion des Stocks </a:t>
            </a:r>
          </a:p>
          <a:p>
            <a:pPr marL="388945" lvl="1" indent="-194473" algn="l">
              <a:lnSpc>
                <a:spcPts val="2648"/>
              </a:lnSpc>
              <a:buFont typeface="Arial"/>
              <a:buChar char="•"/>
            </a:pPr>
            <a:r>
              <a:rPr lang="en-US" sz="1801">
                <a:solidFill>
                  <a:srgbClr val="000000"/>
                </a:solidFill>
                <a:latin typeface="Open Sauce Bold"/>
              </a:rPr>
              <a:t>Gestion des Fournisseurs</a:t>
            </a:r>
            <a:r>
              <a:rPr lang="en-US" sz="1801">
                <a:solidFill>
                  <a:srgbClr val="000000"/>
                </a:solidFill>
                <a:latin typeface="Open Sauce Light"/>
              </a:rPr>
              <a:t>.</a:t>
            </a:r>
          </a:p>
          <a:p>
            <a:pPr marL="388945" lvl="1" indent="-194473" algn="l">
              <a:lnSpc>
                <a:spcPts val="2648"/>
              </a:lnSpc>
              <a:buFont typeface="Arial"/>
              <a:buChar char="•"/>
            </a:pPr>
            <a:r>
              <a:rPr lang="en-US" sz="1801">
                <a:solidFill>
                  <a:srgbClr val="000000"/>
                </a:solidFill>
                <a:latin typeface="Open Sauce Bold"/>
              </a:rPr>
              <a:t>Gestion des Clients </a:t>
            </a:r>
          </a:p>
          <a:p>
            <a:pPr marL="388945" lvl="1" indent="-194473" algn="l">
              <a:lnSpc>
                <a:spcPts val="2648"/>
              </a:lnSpc>
              <a:buFont typeface="Arial"/>
              <a:buChar char="•"/>
            </a:pPr>
            <a:r>
              <a:rPr lang="en-US" sz="1801">
                <a:solidFill>
                  <a:srgbClr val="000000"/>
                </a:solidFill>
                <a:latin typeface="Open Sauce Bold"/>
              </a:rPr>
              <a:t>Gestion des Ventes et des Achats 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469692" y="6124553"/>
            <a:ext cx="369918" cy="369918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5850408"/>
            <a:ext cx="8497941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9"/>
              </a:lnSpc>
            </a:pPr>
            <a:r>
              <a:rPr lang="en-US" sz="3299" spc="105" dirty="0" err="1">
                <a:solidFill>
                  <a:srgbClr val="000000"/>
                </a:solidFill>
                <a:latin typeface="Open Sauce Medium"/>
              </a:rPr>
              <a:t>Outils</a:t>
            </a:r>
            <a:r>
              <a:rPr lang="en-US" sz="3299" spc="105" dirty="0">
                <a:solidFill>
                  <a:srgbClr val="000000"/>
                </a:solidFill>
                <a:latin typeface="Open Sauce Medium"/>
              </a:rPr>
              <a:t> de communication et de collaboration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4139" y="7007695"/>
            <a:ext cx="8497941" cy="63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uce Bold"/>
              </a:rPr>
              <a:t>Microsoft 365 et teams</a:t>
            </a:r>
          </a:p>
          <a:p>
            <a:pPr marL="388620" lvl="1" indent="-194310" algn="l">
              <a:lnSpc>
                <a:spcPts val="2646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Open Sauce Light"/>
              </a:rPr>
              <a:t>Jira</a:t>
            </a:r>
            <a:r>
              <a:rPr lang="en-US" sz="1800" dirty="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 rot="-45441">
            <a:off x="1546893" y="3152778"/>
            <a:ext cx="7088253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111">
                <a:solidFill>
                  <a:srgbClr val="000000"/>
                </a:solidFill>
                <a:latin typeface="Days"/>
              </a:rPr>
              <a:t>Propositions de Solutions et Outils</a:t>
            </a:r>
          </a:p>
        </p:txBody>
      </p:sp>
      <p:sp>
        <p:nvSpPr>
          <p:cNvPr id="20" name="AutoShape 20"/>
          <p:cNvSpPr/>
          <p:nvPr/>
        </p:nvSpPr>
        <p:spPr>
          <a:xfrm flipH="1" flipV="1">
            <a:off x="-7775086" y="4857349"/>
            <a:ext cx="13507164" cy="286151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88345"/>
            <a:ext cx="4838700" cy="483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417602" y="373386"/>
            <a:ext cx="9365159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 err="1">
                <a:solidFill>
                  <a:srgbClr val="000000"/>
                </a:solidFill>
                <a:latin typeface="Open Sans Bold"/>
              </a:rPr>
              <a:t>Schéma</a:t>
            </a:r>
            <a:r>
              <a:rPr lang="en-US" sz="6900" dirty="0">
                <a:solidFill>
                  <a:srgbClr val="000000"/>
                </a:solidFill>
                <a:latin typeface="Open Sans Bold"/>
              </a:rPr>
              <a:t> architectural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2" y="1664482"/>
            <a:ext cx="17914351" cy="8355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9171732" y="-2370325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29" y="0"/>
                </a:lnTo>
                <a:lnTo>
                  <a:pt x="16893429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629400" y="746028"/>
            <a:ext cx="9463775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Diagramme</a:t>
            </a:r>
            <a:r>
              <a:rPr lang="en-US" sz="4600" spc="147" dirty="0">
                <a:solidFill>
                  <a:srgbClr val="000000"/>
                </a:solidFill>
                <a:latin typeface="Days"/>
              </a:rPr>
              <a:t> de Gantt pour le </a:t>
            </a: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projet</a:t>
            </a:r>
            <a:r>
              <a:rPr lang="en-US" sz="4600" spc="147" dirty="0">
                <a:solidFill>
                  <a:srgbClr val="000000"/>
                </a:solidFill>
                <a:latin typeface="Days"/>
              </a:rPr>
              <a:t> en </a:t>
            </a: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général</a:t>
            </a:r>
            <a:endParaRPr lang="en-US" sz="4600" spc="147" dirty="0">
              <a:solidFill>
                <a:srgbClr val="000000"/>
              </a:solidFill>
              <a:latin typeface="Day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13008"/>
            <a:ext cx="18859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705600" y="743853"/>
            <a:ext cx="1091157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Planification</a:t>
            </a:r>
            <a:r>
              <a:rPr lang="en-US" sz="4600" spc="147" dirty="0">
                <a:solidFill>
                  <a:srgbClr val="000000"/>
                </a:solidFill>
                <a:latin typeface="Days"/>
              </a:rPr>
              <a:t> du sous </a:t>
            </a: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projet</a:t>
            </a:r>
            <a:r>
              <a:rPr lang="en-US" sz="4600" spc="147" dirty="0">
                <a:solidFill>
                  <a:srgbClr val="000000"/>
                </a:solidFill>
                <a:latin typeface="Days"/>
              </a:rPr>
              <a:t> </a:t>
            </a:r>
            <a:r>
              <a:rPr lang="fr-FR" sz="4800" dirty="0"/>
              <a:t>site et appli</a:t>
            </a:r>
          </a:p>
          <a:p>
            <a:pPr algn="ctr">
              <a:lnSpc>
                <a:spcPts val="5060"/>
              </a:lnSpc>
            </a:pPr>
            <a:endParaRPr lang="en-US" sz="4600" spc="147" dirty="0">
              <a:solidFill>
                <a:srgbClr val="000000"/>
              </a:solidFill>
              <a:latin typeface="Day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5953"/>
            <a:ext cx="1885950" cy="188595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96616"/>
            <a:ext cx="16869242" cy="51424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214564" y="1070866"/>
            <a:ext cx="946377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600" spc="147" dirty="0" err="1">
                <a:solidFill>
                  <a:srgbClr val="000000"/>
                </a:solidFill>
                <a:latin typeface="Days"/>
              </a:rPr>
              <a:t>Gestion</a:t>
            </a:r>
            <a:r>
              <a:rPr lang="en-US" sz="4600" spc="147" dirty="0">
                <a:solidFill>
                  <a:srgbClr val="000000"/>
                </a:solidFill>
                <a:latin typeface="Days"/>
              </a:rPr>
              <a:t> de Budget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190500"/>
            <a:ext cx="2095500" cy="2095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3" y="8115300"/>
            <a:ext cx="17782169" cy="1676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" y="2288540"/>
            <a:ext cx="17839201" cy="5826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773</Words>
  <Application>Microsoft Office PowerPoint</Application>
  <PresentationFormat>Personnalisé</PresentationFormat>
  <Paragraphs>140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Open Sauce Light</vt:lpstr>
      <vt:lpstr>Open Sauce Medium</vt:lpstr>
      <vt:lpstr>Open Sans Bold</vt:lpstr>
      <vt:lpstr>Arial</vt:lpstr>
      <vt:lpstr>Courier New</vt:lpstr>
      <vt:lpstr>Days</vt:lpstr>
      <vt:lpstr>Open Sauce Bold</vt:lpstr>
      <vt:lpstr>Agrandir Narrow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MOHAND KACI</dc:creator>
  <cp:lastModifiedBy>Salah Mohand Kaci</cp:lastModifiedBy>
  <cp:revision>31</cp:revision>
  <dcterms:created xsi:type="dcterms:W3CDTF">2006-08-16T00:00:00Z</dcterms:created>
  <dcterms:modified xsi:type="dcterms:W3CDTF">2024-10-23T18:44:33Z</dcterms:modified>
  <dc:identifier>DAGIglq0WEU</dc:identifier>
</cp:coreProperties>
</file>